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6" r:id="rId13"/>
    <p:sldId id="267" r:id="rId14"/>
    <p:sldId id="268" r:id="rId15"/>
    <p:sldId id="278" r:id="rId16"/>
    <p:sldId id="269" r:id="rId17"/>
    <p:sldId id="270" r:id="rId18"/>
    <p:sldId id="279" r:id="rId19"/>
    <p:sldId id="271" r:id="rId20"/>
    <p:sldId id="277" r:id="rId21"/>
    <p:sldId id="272" r:id="rId22"/>
    <p:sldId id="273" r:id="rId23"/>
    <p:sldId id="274" r:id="rId24"/>
    <p:sldId id="275"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1CA49B6C-EC5A-4220-B646-4533669DE27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1CA49B6C-EC5A-4220-B646-4533669DE27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1CA49B6C-EC5A-4220-B646-4533669DE27D}"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1CA49B6C-EC5A-4220-B646-4533669DE27D}"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A49B6C-EC5A-4220-B646-4533669DE27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EEBD90C-31C2-4797-9517-AF6437D4169C}" type="datetimeFigureOut">
              <a:rPr lang="ru-RU" smtClean="0"/>
              <a:pPr/>
              <a:t>20.11.2016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1CA49B6C-EC5A-4220-B646-4533669DE27D}"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EEBD90C-31C2-4797-9517-AF6437D4169C}" type="datetimeFigureOut">
              <a:rPr lang="ru-RU" smtClean="0"/>
              <a:pPr/>
              <a:t>20.11.2016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1CA49B6C-EC5A-4220-B646-4533669DE27D}"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714348" y="1357298"/>
            <a:ext cx="7772400" cy="1470025"/>
          </a:xfrm>
        </p:spPr>
        <p:txBody>
          <a:bodyPr>
            <a:normAutofit fontScale="90000"/>
          </a:bodyPr>
          <a:lstStyle/>
          <a:p>
            <a:pPr algn="ctr" eaLnBrk="1" hangingPunct="1">
              <a:defRPr/>
            </a:pPr>
            <a:r>
              <a:rPr lang="ru-RU" sz="4400" dirty="0" smtClean="0"/>
              <a:t>Презентация к проекту</a:t>
            </a:r>
            <a:br>
              <a:rPr lang="ru-RU" sz="4400" dirty="0" smtClean="0"/>
            </a:br>
            <a:r>
              <a:rPr lang="ru-RU" sz="4400" dirty="0" smtClean="0"/>
              <a:t>«Ловкие пальчики» </a:t>
            </a:r>
            <a:br>
              <a:rPr lang="ru-RU" sz="4400" dirty="0" smtClean="0"/>
            </a:br>
            <a:r>
              <a:rPr lang="ru-RU" sz="4400" dirty="0" smtClean="0"/>
              <a:t>Развитие мелкой моторики</a:t>
            </a:r>
          </a:p>
        </p:txBody>
      </p:sp>
      <p:sp>
        <p:nvSpPr>
          <p:cNvPr id="5" name="Rectangle 3"/>
          <p:cNvSpPr txBox="1">
            <a:spLocks noChangeArrowheads="1"/>
          </p:cNvSpPr>
          <p:nvPr/>
        </p:nvSpPr>
        <p:spPr>
          <a:xfrm>
            <a:off x="1524000" y="4038600"/>
            <a:ext cx="6400800" cy="1752600"/>
          </a:xfrm>
          <a:prstGeom prst="rect">
            <a:avLst/>
          </a:prstGeom>
        </p:spPr>
        <p:txBody>
          <a:bodyPr vert="horz" lIns="91440" tIns="45720" rIns="91440" bIns="45720" rtlCol="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C00000"/>
                </a:solidFill>
                <a:effectLst/>
                <a:uLnTx/>
                <a:uFillTx/>
                <a:latin typeface="+mn-lt"/>
                <a:ea typeface="+mn-ea"/>
                <a:cs typeface="+mn-cs"/>
              </a:rPr>
              <a:t>Выполнила: воспитатель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C00000"/>
                </a:solidFill>
                <a:effectLst/>
                <a:uLnTx/>
                <a:uFillTx/>
                <a:latin typeface="+mn-lt"/>
                <a:ea typeface="+mn-ea"/>
                <a:cs typeface="+mn-cs"/>
              </a:rPr>
              <a:t>МКДОУ «детский сад  «Берёзка»</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3200" b="0" i="0" u="none" strike="noStrike" kern="1200" cap="none" spc="0" normalizeH="0" baseline="0" noProof="0" dirty="0" smtClean="0">
                <a:ln>
                  <a:noFill/>
                </a:ln>
                <a:solidFill>
                  <a:srgbClr val="C00000"/>
                </a:solidFill>
                <a:effectLst/>
                <a:uLnTx/>
                <a:uFillTx/>
                <a:latin typeface="+mn-lt"/>
                <a:ea typeface="+mn-ea"/>
                <a:cs typeface="+mn-cs"/>
              </a:rPr>
              <a:t>Авдеева Г.А.</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3614734" cy="72547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Самомассаж </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4"/>
          <p:cNvSpPr txBox="1">
            <a:spLocks noChangeArrowheads="1"/>
          </p:cNvSpPr>
          <p:nvPr/>
        </p:nvSpPr>
        <p:spPr>
          <a:xfrm>
            <a:off x="457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Прокатывание массажных</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 мячиков между ладоней.</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ru-RU" sz="2800" b="0" i="0" u="none" strike="noStrike" kern="1200" cap="none" spc="0" normalizeH="0" baseline="0" noProof="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«Я катаю мой орех,</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Чтобы был круглее всех!»</a:t>
            </a: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4" name="Picture 7"/>
          <p:cNvPicPr>
            <a:picLocks noChangeAspect="1" noChangeArrowheads="1"/>
          </p:cNvPicPr>
          <p:nvPr/>
        </p:nvPicPr>
        <p:blipFill>
          <a:blip r:embed="rId2" cstate="print"/>
          <a:srcRect/>
          <a:stretch>
            <a:fillRect/>
          </a:stretch>
        </p:blipFill>
        <p:spPr>
          <a:xfrm>
            <a:off x="5214938" y="692150"/>
            <a:ext cx="3678237" cy="2547938"/>
          </a:xfrm>
          <a:prstGeom prst="rect">
            <a:avLst/>
          </a:prstGeom>
        </p:spPr>
      </p:pic>
      <p:pic>
        <p:nvPicPr>
          <p:cNvPr id="5" name="Picture 6" descr="C:\Users\user\Desktop\SAM_5776.JPG"/>
          <p:cNvPicPr>
            <a:picLocks noChangeAspect="1" noChangeArrowheads="1"/>
          </p:cNvPicPr>
          <p:nvPr/>
        </p:nvPicPr>
        <p:blipFill>
          <a:blip r:embed="rId3" cstate="print"/>
          <a:srcRect/>
          <a:stretch>
            <a:fillRect/>
          </a:stretch>
        </p:blipFill>
        <p:spPr>
          <a:xfrm>
            <a:off x="5072063" y="3389313"/>
            <a:ext cx="3786187" cy="2840037"/>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428604"/>
            <a:ext cx="7500990" cy="707886"/>
          </a:xfrm>
          <a:prstGeom prst="rect">
            <a:avLst/>
          </a:prstGeom>
          <a:noFill/>
        </p:spPr>
        <p:txBody>
          <a:bodyPr wrap="square" rtlCol="0">
            <a:spAutoFit/>
          </a:bodyPr>
          <a:lstStyle/>
          <a:p>
            <a:pPr algn="ctr"/>
            <a:r>
              <a:rPr lang="ru-RU" sz="4000" dirty="0" err="1" smtClean="0"/>
              <a:t>изодеятельность</a:t>
            </a:r>
            <a:endParaRPr lang="ru-RU" sz="4000" dirty="0"/>
          </a:p>
        </p:txBody>
      </p:sp>
      <p:pic>
        <p:nvPicPr>
          <p:cNvPr id="3" name="Picture 9" descr="C:\Users\user\Desktop\SAM_5797.JPG"/>
          <p:cNvPicPr>
            <a:picLocks noChangeAspect="1" noChangeArrowheads="1"/>
          </p:cNvPicPr>
          <p:nvPr/>
        </p:nvPicPr>
        <p:blipFill>
          <a:blip r:embed="rId2" cstate="print"/>
          <a:srcRect/>
          <a:stretch>
            <a:fillRect/>
          </a:stretch>
        </p:blipFill>
        <p:spPr>
          <a:xfrm>
            <a:off x="285720" y="1142984"/>
            <a:ext cx="3758527" cy="2571768"/>
          </a:xfrm>
          <a:prstGeom prst="rect">
            <a:avLst/>
          </a:prstGeom>
          <a:noFill/>
        </p:spPr>
      </p:pic>
      <p:pic>
        <p:nvPicPr>
          <p:cNvPr id="4" name="Picture 10" descr="C:\Users\user\Desktop\SAM_5794.JPG"/>
          <p:cNvPicPr>
            <a:picLocks noChangeAspect="1" noChangeArrowheads="1"/>
          </p:cNvPicPr>
          <p:nvPr/>
        </p:nvPicPr>
        <p:blipFill>
          <a:blip r:embed="rId3" cstate="print"/>
          <a:srcRect/>
          <a:stretch>
            <a:fillRect/>
          </a:stretch>
        </p:blipFill>
        <p:spPr>
          <a:xfrm>
            <a:off x="357158" y="3857628"/>
            <a:ext cx="3786214" cy="2786082"/>
          </a:xfrm>
          <a:prstGeom prst="rect">
            <a:avLst/>
          </a:prstGeom>
          <a:noFill/>
        </p:spPr>
      </p:pic>
      <p:pic>
        <p:nvPicPr>
          <p:cNvPr id="2050" name="Picture 2" descr="F:\МОЁ ПОРТФОЛИО\SAM_5774.JPG"/>
          <p:cNvPicPr>
            <a:picLocks noChangeAspect="1" noChangeArrowheads="1"/>
          </p:cNvPicPr>
          <p:nvPr/>
        </p:nvPicPr>
        <p:blipFill>
          <a:blip r:embed="rId4" cstate="print"/>
          <a:srcRect t="7273"/>
          <a:stretch>
            <a:fillRect/>
          </a:stretch>
        </p:blipFill>
        <p:spPr bwMode="auto">
          <a:xfrm>
            <a:off x="4714876" y="1071546"/>
            <a:ext cx="3929090" cy="2732504"/>
          </a:xfrm>
          <a:prstGeom prst="rect">
            <a:avLst/>
          </a:prstGeom>
          <a:noFill/>
        </p:spPr>
      </p:pic>
      <p:pic>
        <p:nvPicPr>
          <p:cNvPr id="2051" name="Picture 3" descr="G:\DCIM\100PHOTO\SAM_5795.JPG"/>
          <p:cNvPicPr>
            <a:picLocks noChangeAspect="1" noChangeArrowheads="1"/>
          </p:cNvPicPr>
          <p:nvPr/>
        </p:nvPicPr>
        <p:blipFill>
          <a:blip r:embed="rId5" cstate="print"/>
          <a:srcRect/>
          <a:stretch>
            <a:fillRect/>
          </a:stretch>
        </p:blipFill>
        <p:spPr bwMode="auto">
          <a:xfrm>
            <a:off x="4786314" y="3857628"/>
            <a:ext cx="3810026" cy="285752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214290"/>
            <a:ext cx="7500990" cy="707886"/>
          </a:xfrm>
          <a:prstGeom prst="rect">
            <a:avLst/>
          </a:prstGeom>
          <a:noFill/>
        </p:spPr>
        <p:txBody>
          <a:bodyPr wrap="square" rtlCol="0">
            <a:spAutoFit/>
          </a:bodyPr>
          <a:lstStyle/>
          <a:p>
            <a:pPr algn="ctr"/>
            <a:r>
              <a:rPr lang="ru-RU" sz="4000" dirty="0" err="1" smtClean="0"/>
              <a:t>изодеятельность</a:t>
            </a:r>
            <a:endParaRPr lang="ru-RU" sz="4000" dirty="0"/>
          </a:p>
        </p:txBody>
      </p:sp>
      <p:sp>
        <p:nvSpPr>
          <p:cNvPr id="3" name="TextBox 2"/>
          <p:cNvSpPr txBox="1"/>
          <p:nvPr/>
        </p:nvSpPr>
        <p:spPr>
          <a:xfrm>
            <a:off x="1071538" y="928670"/>
            <a:ext cx="2786082" cy="461665"/>
          </a:xfrm>
          <a:prstGeom prst="rect">
            <a:avLst/>
          </a:prstGeom>
          <a:noFill/>
        </p:spPr>
        <p:txBody>
          <a:bodyPr wrap="square" rtlCol="0">
            <a:spAutoFit/>
          </a:bodyPr>
          <a:lstStyle/>
          <a:p>
            <a:r>
              <a:rPr lang="ru-RU" sz="2400" dirty="0" smtClean="0"/>
              <a:t>Рисуем тычками</a:t>
            </a:r>
            <a:endParaRPr lang="ru-RU" sz="2400" dirty="0"/>
          </a:p>
        </p:txBody>
      </p:sp>
      <p:sp>
        <p:nvSpPr>
          <p:cNvPr id="5" name="TextBox 4"/>
          <p:cNvSpPr txBox="1"/>
          <p:nvPr/>
        </p:nvSpPr>
        <p:spPr>
          <a:xfrm>
            <a:off x="5143504" y="928670"/>
            <a:ext cx="3429024" cy="461665"/>
          </a:xfrm>
          <a:prstGeom prst="rect">
            <a:avLst/>
          </a:prstGeom>
          <a:noFill/>
        </p:spPr>
        <p:txBody>
          <a:bodyPr wrap="square" rtlCol="0">
            <a:spAutoFit/>
          </a:bodyPr>
          <a:lstStyle/>
          <a:p>
            <a:r>
              <a:rPr lang="ru-RU" sz="2400" dirty="0" smtClean="0"/>
              <a:t>Рисуем пальчиками</a:t>
            </a:r>
            <a:endParaRPr lang="ru-RU" sz="2400" dirty="0"/>
          </a:p>
        </p:txBody>
      </p:sp>
      <p:sp>
        <p:nvSpPr>
          <p:cNvPr id="6" name="TextBox 5"/>
          <p:cNvSpPr txBox="1"/>
          <p:nvPr/>
        </p:nvSpPr>
        <p:spPr>
          <a:xfrm>
            <a:off x="714348" y="3857628"/>
            <a:ext cx="3429024" cy="461665"/>
          </a:xfrm>
          <a:prstGeom prst="rect">
            <a:avLst/>
          </a:prstGeom>
          <a:noFill/>
        </p:spPr>
        <p:txBody>
          <a:bodyPr wrap="square" rtlCol="0">
            <a:spAutoFit/>
          </a:bodyPr>
          <a:lstStyle/>
          <a:p>
            <a:pPr algn="ctr"/>
            <a:r>
              <a:rPr lang="ru-RU" sz="2400" dirty="0" err="1" smtClean="0"/>
              <a:t>Набрызг</a:t>
            </a:r>
            <a:endParaRPr lang="ru-RU" sz="2400" dirty="0" smtClean="0"/>
          </a:p>
        </p:txBody>
      </p:sp>
      <p:sp>
        <p:nvSpPr>
          <p:cNvPr id="7" name="TextBox 6"/>
          <p:cNvSpPr txBox="1"/>
          <p:nvPr/>
        </p:nvSpPr>
        <p:spPr>
          <a:xfrm>
            <a:off x="4857752" y="3857628"/>
            <a:ext cx="3429024" cy="461665"/>
          </a:xfrm>
          <a:prstGeom prst="rect">
            <a:avLst/>
          </a:prstGeom>
          <a:noFill/>
        </p:spPr>
        <p:txBody>
          <a:bodyPr wrap="square" rtlCol="0">
            <a:spAutoFit/>
          </a:bodyPr>
          <a:lstStyle/>
          <a:p>
            <a:pPr algn="ctr"/>
            <a:r>
              <a:rPr lang="ru-RU" sz="2400" dirty="0" smtClean="0"/>
              <a:t>Монотипия</a:t>
            </a:r>
          </a:p>
        </p:txBody>
      </p:sp>
      <p:pic>
        <p:nvPicPr>
          <p:cNvPr id="3074" name="Picture 2" descr="F:\МОЁ ПОРТФОЛИО\SAM_5802.JPG"/>
          <p:cNvPicPr>
            <a:picLocks noChangeAspect="1" noChangeArrowheads="1"/>
          </p:cNvPicPr>
          <p:nvPr/>
        </p:nvPicPr>
        <p:blipFill>
          <a:blip r:embed="rId2" cstate="print"/>
          <a:srcRect/>
          <a:stretch>
            <a:fillRect/>
          </a:stretch>
        </p:blipFill>
        <p:spPr bwMode="auto">
          <a:xfrm>
            <a:off x="714348" y="1500174"/>
            <a:ext cx="3143240" cy="2357430"/>
          </a:xfrm>
          <a:prstGeom prst="rect">
            <a:avLst/>
          </a:prstGeom>
          <a:noFill/>
        </p:spPr>
      </p:pic>
      <p:pic>
        <p:nvPicPr>
          <p:cNvPr id="3075" name="Picture 3" descr="F:\МОЁ ПОРТФОЛИО\SAM_5803.JPG"/>
          <p:cNvPicPr>
            <a:picLocks noChangeAspect="1" noChangeArrowheads="1"/>
          </p:cNvPicPr>
          <p:nvPr/>
        </p:nvPicPr>
        <p:blipFill>
          <a:blip r:embed="rId3" cstate="print"/>
          <a:srcRect b="5925"/>
          <a:stretch>
            <a:fillRect/>
          </a:stretch>
        </p:blipFill>
        <p:spPr bwMode="auto">
          <a:xfrm>
            <a:off x="785786" y="4446967"/>
            <a:ext cx="3214710" cy="2268181"/>
          </a:xfrm>
          <a:prstGeom prst="rect">
            <a:avLst/>
          </a:prstGeom>
          <a:noFill/>
        </p:spPr>
      </p:pic>
      <p:pic>
        <p:nvPicPr>
          <p:cNvPr id="3076" name="Picture 4" descr="F:\МОЁ ПОРТФОЛИО\SAM_5800.JPG"/>
          <p:cNvPicPr>
            <a:picLocks noChangeAspect="1" noChangeArrowheads="1"/>
          </p:cNvPicPr>
          <p:nvPr/>
        </p:nvPicPr>
        <p:blipFill>
          <a:blip r:embed="rId4" cstate="print"/>
          <a:srcRect/>
          <a:stretch>
            <a:fillRect/>
          </a:stretch>
        </p:blipFill>
        <p:spPr bwMode="auto">
          <a:xfrm>
            <a:off x="5000628" y="4286256"/>
            <a:ext cx="3214678" cy="2411009"/>
          </a:xfrm>
          <a:prstGeom prst="rect">
            <a:avLst/>
          </a:prstGeom>
          <a:noFill/>
        </p:spPr>
      </p:pic>
      <p:pic>
        <p:nvPicPr>
          <p:cNvPr id="3077" name="Picture 5" descr="F:\МОЁ ПОРТФОЛИО\SAM_5798.JPG"/>
          <p:cNvPicPr>
            <a:picLocks noChangeAspect="1" noChangeArrowheads="1"/>
          </p:cNvPicPr>
          <p:nvPr/>
        </p:nvPicPr>
        <p:blipFill>
          <a:blip r:embed="rId5" cstate="print"/>
          <a:srcRect/>
          <a:stretch>
            <a:fillRect/>
          </a:stretch>
        </p:blipFill>
        <p:spPr bwMode="auto">
          <a:xfrm>
            <a:off x="4857752" y="1428736"/>
            <a:ext cx="3238491" cy="242886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7829576" cy="86834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0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Игры на развитие мелкой моторики</a:t>
            </a:r>
          </a:p>
        </p:txBody>
      </p:sp>
      <p:sp>
        <p:nvSpPr>
          <p:cNvPr id="3" name="Rectangle 3"/>
          <p:cNvSpPr txBox="1">
            <a:spLocks noChangeArrowheads="1"/>
          </p:cNvSpPr>
          <p:nvPr/>
        </p:nvSpPr>
        <p:spPr>
          <a:xfrm>
            <a:off x="571472" y="1714488"/>
            <a:ext cx="3114668" cy="400039"/>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
                <a:schemeClr val="accent1"/>
              </a:buClr>
              <a:buSzPct val="70000"/>
              <a:tabLst/>
              <a:defRPr/>
            </a:pPr>
            <a:r>
              <a:rPr kumimoji="0" lang="ru-RU" sz="2000" b="1" i="0" u="none" strike="noStrike" kern="1200" cap="none" spc="0" normalizeH="0" baseline="0" noProof="0" dirty="0" smtClean="0">
                <a:ln>
                  <a:noFill/>
                </a:ln>
                <a:solidFill>
                  <a:schemeClr val="tx2"/>
                </a:solidFill>
                <a:effectLst/>
                <a:uLnTx/>
                <a:uFillTx/>
                <a:latin typeface="Times New Roman" pitchFamily="18" charset="0"/>
                <a:cs typeface="Times New Roman" pitchFamily="18" charset="0"/>
              </a:rPr>
              <a:t>«Волшебные клубочки»</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
            </a:r>
            <a:br>
              <a:rPr kumimoji="0" lang="ru-RU" sz="2000" b="0" i="0" u="none" strike="noStrike" kern="1200" cap="none" spc="0" normalizeH="0" baseline="0" noProof="0" dirty="0" smtClean="0">
                <a:ln>
                  <a:noFill/>
                </a:ln>
                <a:solidFill>
                  <a:schemeClr val="tx2"/>
                </a:solidFill>
                <a:effectLst/>
                <a:uLnTx/>
                <a:uFillTx/>
                <a:latin typeface="+mn-lt"/>
                <a:ea typeface="+mn-ea"/>
                <a:cs typeface="+mn-cs"/>
              </a:rPr>
            </a:br>
            <a:endParaRPr kumimoji="0" lang="ru-RU" sz="20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4" name="TextBox 3"/>
          <p:cNvSpPr txBox="1"/>
          <p:nvPr/>
        </p:nvSpPr>
        <p:spPr>
          <a:xfrm>
            <a:off x="5572132" y="1714488"/>
            <a:ext cx="2571768" cy="369332"/>
          </a:xfrm>
          <a:prstGeom prst="rect">
            <a:avLst/>
          </a:prstGeom>
          <a:noFill/>
        </p:spPr>
        <p:txBody>
          <a:bodyPr wrap="square" rtlCol="0">
            <a:spAutoFit/>
          </a:bodyPr>
          <a:lstStyle/>
          <a:p>
            <a:r>
              <a:rPr lang="ru-RU" b="1" dirty="0" smtClean="0">
                <a:latin typeface="Times New Roman" pitchFamily="18" charset="0"/>
                <a:cs typeface="Times New Roman" pitchFamily="18" charset="0"/>
              </a:rPr>
              <a:t>«Найди заплатку»</a:t>
            </a:r>
            <a:endParaRPr lang="ru-RU" b="1" dirty="0">
              <a:latin typeface="Times New Roman" pitchFamily="18" charset="0"/>
              <a:cs typeface="Times New Roman" pitchFamily="18" charset="0"/>
            </a:endParaRPr>
          </a:p>
        </p:txBody>
      </p:sp>
      <p:pic>
        <p:nvPicPr>
          <p:cNvPr id="5" name="Picture 5" descr="C:\Users\user\Desktop\МОЁ ПОРТФОЛИО\SAM_5761.JPG"/>
          <p:cNvPicPr>
            <a:picLocks noChangeAspect="1" noChangeArrowheads="1"/>
          </p:cNvPicPr>
          <p:nvPr/>
        </p:nvPicPr>
        <p:blipFill>
          <a:blip r:embed="rId2" cstate="print"/>
          <a:srcRect/>
          <a:stretch>
            <a:fillRect/>
          </a:stretch>
        </p:blipFill>
        <p:spPr>
          <a:xfrm>
            <a:off x="142844" y="2285992"/>
            <a:ext cx="4077193" cy="3214710"/>
          </a:xfrm>
          <a:prstGeom prst="rect">
            <a:avLst/>
          </a:prstGeom>
          <a:noFill/>
        </p:spPr>
      </p:pic>
      <p:pic>
        <p:nvPicPr>
          <p:cNvPr id="4098" name="Picture 2" descr="F:\МОЁ ПОРТФОЛИО\SAM_5753.JPG"/>
          <p:cNvPicPr>
            <a:picLocks noChangeAspect="1" noChangeArrowheads="1"/>
          </p:cNvPicPr>
          <p:nvPr/>
        </p:nvPicPr>
        <p:blipFill>
          <a:blip r:embed="rId3" cstate="print"/>
          <a:srcRect/>
          <a:stretch>
            <a:fillRect/>
          </a:stretch>
        </p:blipFill>
        <p:spPr bwMode="auto">
          <a:xfrm>
            <a:off x="4429124" y="2285992"/>
            <a:ext cx="4476781" cy="335758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2285984" y="214290"/>
            <a:ext cx="4429125" cy="71438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ru-RU" sz="3600" b="0" i="0" u="none" strike="noStrike" kern="1200" cap="none" spc="0" normalizeH="0" baseline="0" noProof="0" dirty="0" smtClean="0">
                <a:ln>
                  <a:noFill/>
                </a:ln>
                <a:solidFill>
                  <a:schemeClr val="tx2"/>
                </a:solidFill>
                <a:effectLst/>
                <a:uLnTx/>
                <a:uFillTx/>
                <a:latin typeface="+mn-lt"/>
                <a:ea typeface="+mn-ea"/>
                <a:cs typeface="+mn-cs"/>
              </a:rPr>
              <a:t>Дидактические  игры        </a:t>
            </a:r>
            <a:endParaRPr kumimoji="0" lang="ru-RU"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4" name="Rectangle 5"/>
          <p:cNvSpPr txBox="1">
            <a:spLocks noChangeArrowheads="1"/>
          </p:cNvSpPr>
          <p:nvPr/>
        </p:nvSpPr>
        <p:spPr>
          <a:xfrm>
            <a:off x="428596" y="1357298"/>
            <a:ext cx="3643307" cy="6429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«Покорми животных»   </a:t>
            </a: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5"/>
          <p:cNvSpPr txBox="1">
            <a:spLocks noChangeArrowheads="1"/>
          </p:cNvSpPr>
          <p:nvPr/>
        </p:nvSpPr>
        <p:spPr>
          <a:xfrm>
            <a:off x="5286380" y="1357298"/>
            <a:ext cx="2714644" cy="6429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ru-RU" sz="2800" dirty="0" smtClean="0">
                <a:solidFill>
                  <a:schemeClr val="tx2"/>
                </a:solidFill>
              </a:rPr>
              <a:t>«Собери бусы»</a:t>
            </a:r>
            <a:r>
              <a:rPr kumimoji="0" lang="ru-RU" sz="2800" b="0" i="0" u="none" strike="noStrike" kern="1200" cap="none" spc="0" normalizeH="0" baseline="0" noProof="0" dirty="0" smtClean="0">
                <a:ln>
                  <a:noFill/>
                </a:ln>
                <a:solidFill>
                  <a:schemeClr val="tx2"/>
                </a:solidFill>
                <a:effectLst/>
                <a:uLnTx/>
                <a:uFillTx/>
                <a:latin typeface="+mn-lt"/>
                <a:ea typeface="+mn-ea"/>
                <a:cs typeface="+mn-cs"/>
              </a:rPr>
              <a:t>   </a:t>
            </a: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 name="Picture 6" descr="C:\Users\user\Desktop\SAM_5758.JPG"/>
          <p:cNvPicPr>
            <a:picLocks noChangeAspect="1" noChangeArrowheads="1"/>
          </p:cNvPicPr>
          <p:nvPr/>
        </p:nvPicPr>
        <p:blipFill>
          <a:blip r:embed="rId2" cstate="print"/>
          <a:srcRect/>
          <a:stretch>
            <a:fillRect/>
          </a:stretch>
        </p:blipFill>
        <p:spPr>
          <a:xfrm>
            <a:off x="285721" y="2196696"/>
            <a:ext cx="4000527" cy="3375444"/>
          </a:xfrm>
          <a:prstGeom prst="rect">
            <a:avLst/>
          </a:prstGeom>
          <a:noFill/>
        </p:spPr>
      </p:pic>
      <p:pic>
        <p:nvPicPr>
          <p:cNvPr id="5122" name="Picture 2" descr="F:\МОЁ ПОРТФОЛИО\SAM_5790.JPG"/>
          <p:cNvPicPr>
            <a:picLocks noChangeAspect="1" noChangeArrowheads="1"/>
          </p:cNvPicPr>
          <p:nvPr/>
        </p:nvPicPr>
        <p:blipFill>
          <a:blip r:embed="rId3" cstate="print"/>
          <a:srcRect/>
          <a:stretch>
            <a:fillRect/>
          </a:stretch>
        </p:blipFill>
        <p:spPr bwMode="auto">
          <a:xfrm>
            <a:off x="4500562" y="2214554"/>
            <a:ext cx="4381529" cy="328614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2285984" y="214290"/>
            <a:ext cx="4429125" cy="71438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ru-RU" sz="3600" b="0" i="0" u="none" strike="noStrike" kern="1200" cap="none" spc="0" normalizeH="0" baseline="0" noProof="0" dirty="0" smtClean="0">
                <a:ln>
                  <a:noFill/>
                </a:ln>
                <a:solidFill>
                  <a:schemeClr val="tx2"/>
                </a:solidFill>
                <a:effectLst/>
                <a:uLnTx/>
                <a:uFillTx/>
                <a:latin typeface="+mn-lt"/>
                <a:ea typeface="+mn-ea"/>
                <a:cs typeface="+mn-cs"/>
              </a:rPr>
              <a:t>Дидактические  игры        </a:t>
            </a:r>
            <a:endParaRPr kumimoji="0" lang="ru-RU" sz="24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8194" name="Picture 2" descr="F:\МОЁ ПОРТФОЛИО\SAM_5771.JPG"/>
          <p:cNvPicPr>
            <a:picLocks noChangeAspect="1" noChangeArrowheads="1"/>
          </p:cNvPicPr>
          <p:nvPr/>
        </p:nvPicPr>
        <p:blipFill>
          <a:blip r:embed="rId2" cstate="print"/>
          <a:srcRect/>
          <a:stretch>
            <a:fillRect/>
          </a:stretch>
        </p:blipFill>
        <p:spPr bwMode="auto">
          <a:xfrm>
            <a:off x="214282" y="1714488"/>
            <a:ext cx="4286280" cy="3214710"/>
          </a:xfrm>
          <a:prstGeom prst="rect">
            <a:avLst/>
          </a:prstGeom>
          <a:noFill/>
        </p:spPr>
      </p:pic>
      <p:sp>
        <p:nvSpPr>
          <p:cNvPr id="5" name="TextBox 4"/>
          <p:cNvSpPr txBox="1"/>
          <p:nvPr/>
        </p:nvSpPr>
        <p:spPr>
          <a:xfrm>
            <a:off x="2786050" y="928670"/>
            <a:ext cx="3786214" cy="461665"/>
          </a:xfrm>
          <a:prstGeom prst="rect">
            <a:avLst/>
          </a:prstGeom>
          <a:noFill/>
        </p:spPr>
        <p:txBody>
          <a:bodyPr wrap="square" rtlCol="0">
            <a:spAutoFit/>
          </a:bodyPr>
          <a:lstStyle/>
          <a:p>
            <a:pPr algn="ctr"/>
            <a:r>
              <a:rPr lang="ru-RU" sz="2400" dirty="0" smtClean="0"/>
              <a:t>Умелые ручки</a:t>
            </a:r>
            <a:endParaRPr lang="ru-RU" sz="2400" dirty="0"/>
          </a:p>
        </p:txBody>
      </p:sp>
      <p:pic>
        <p:nvPicPr>
          <p:cNvPr id="8195" name="Picture 3" descr="F:\МОЁ ПОРТФОЛИО\SAM_5772.JPG"/>
          <p:cNvPicPr>
            <a:picLocks noChangeAspect="1" noChangeArrowheads="1"/>
          </p:cNvPicPr>
          <p:nvPr/>
        </p:nvPicPr>
        <p:blipFill>
          <a:blip r:embed="rId3" cstate="print"/>
          <a:srcRect/>
          <a:stretch>
            <a:fillRect/>
          </a:stretch>
        </p:blipFill>
        <p:spPr bwMode="auto">
          <a:xfrm>
            <a:off x="4714876" y="1714488"/>
            <a:ext cx="4310061" cy="323254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Rot="1" noChangeArrowheads="1"/>
          </p:cNvSpPr>
          <p:nvPr/>
        </p:nvSpPr>
        <p:spPr>
          <a:xfrm>
            <a:off x="1142976" y="357166"/>
            <a:ext cx="7115196" cy="79690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Манипуляции с предметами </a:t>
            </a:r>
            <a:endParaRPr kumimoji="0" lang="ru-RU" sz="28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3" name="Picture 6" descr="C:\Users\user\Desktop\SAM_5788.JPG"/>
          <p:cNvPicPr>
            <a:picLocks noChangeAspect="1" noChangeArrowheads="1"/>
          </p:cNvPicPr>
          <p:nvPr/>
        </p:nvPicPr>
        <p:blipFill>
          <a:blip r:embed="rId2" cstate="print"/>
          <a:srcRect/>
          <a:stretch>
            <a:fillRect/>
          </a:stretch>
        </p:blipFill>
        <p:spPr>
          <a:xfrm>
            <a:off x="714375" y="1428750"/>
            <a:ext cx="3676650" cy="2428875"/>
          </a:xfrm>
          <a:prstGeom prst="rect">
            <a:avLst/>
          </a:prstGeom>
          <a:noFill/>
        </p:spPr>
      </p:pic>
      <p:pic>
        <p:nvPicPr>
          <p:cNvPr id="4" name="Picture 7" descr="C:\Users\user\Desktop\SAM_5784.JPG"/>
          <p:cNvPicPr>
            <a:picLocks noChangeAspect="1" noChangeArrowheads="1"/>
          </p:cNvPicPr>
          <p:nvPr/>
        </p:nvPicPr>
        <p:blipFill>
          <a:blip r:embed="rId3" cstate="print"/>
          <a:srcRect/>
          <a:stretch>
            <a:fillRect/>
          </a:stretch>
        </p:blipFill>
        <p:spPr>
          <a:xfrm>
            <a:off x="714375" y="3929063"/>
            <a:ext cx="3714750" cy="2679700"/>
          </a:xfrm>
          <a:prstGeom prst="rect">
            <a:avLst/>
          </a:prstGeom>
          <a:noFill/>
        </p:spPr>
      </p:pic>
      <p:sp>
        <p:nvSpPr>
          <p:cNvPr id="5" name="Rectangle 7"/>
          <p:cNvSpPr txBox="1">
            <a:spLocks noChangeArrowheads="1"/>
          </p:cNvSpPr>
          <p:nvPr/>
        </p:nvSpPr>
        <p:spPr>
          <a:xfrm>
            <a:off x="4857752" y="1500174"/>
            <a:ext cx="4038600" cy="4954591"/>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«Веселая гусеница»</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Описание: выкладывание цветных пробок по заданному образцу с проговариванием стихотворения:</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«Гусеница, гусеница,</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Высунь рога.</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Дам я тебе</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Кусок пирога</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Ползи по дорожке</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r>
              <a:rPr kumimoji="0" lang="ru-RU" sz="2400" b="0" i="0" u="none" strike="noStrike" kern="1200" cap="none" spc="0" normalizeH="0" baseline="0" noProof="0" dirty="0" smtClean="0">
                <a:ln>
                  <a:noFill/>
                </a:ln>
                <a:solidFill>
                  <a:schemeClr val="tx2"/>
                </a:solidFill>
                <a:effectLst/>
                <a:uLnTx/>
                <a:uFillTx/>
                <a:latin typeface="+mn-lt"/>
                <a:ea typeface="+mn-ea"/>
                <a:cs typeface="+mn-cs"/>
              </a:rPr>
              <a:t>Дам тебе лепешек».</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Манипуляции с предметами</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7"/>
          <p:cNvSpPr txBox="1">
            <a:spLocks noChangeArrowheads="1"/>
          </p:cNvSpPr>
          <p:nvPr/>
        </p:nvSpPr>
        <p:spPr>
          <a:xfrm>
            <a:off x="428596" y="1214422"/>
            <a:ext cx="4038600" cy="942969"/>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
                <a:schemeClr val="accent1"/>
              </a:buClr>
              <a:buSzPct val="70000"/>
              <a:tabLst/>
              <a:defRPr/>
            </a:pPr>
            <a:r>
              <a:rPr kumimoji="0" lang="ru-RU" sz="2400" b="1" i="0" u="none" strike="noStrike" kern="1200" cap="none" spc="0" normalizeH="0" baseline="0" noProof="0" dirty="0" smtClean="0">
                <a:ln>
                  <a:noFill/>
                </a:ln>
                <a:solidFill>
                  <a:schemeClr val="tx2"/>
                </a:solidFill>
                <a:effectLst/>
                <a:uLnTx/>
                <a:uFillTx/>
                <a:latin typeface="+mn-lt"/>
                <a:ea typeface="+mn-ea"/>
                <a:cs typeface="+mn-cs"/>
              </a:rPr>
              <a:t>Счеты</a:t>
            </a:r>
          </a:p>
          <a:p>
            <a:pPr marL="342900" marR="0" lvl="0" indent="-342900" algn="ctr"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Используются как </a:t>
            </a:r>
            <a:r>
              <a:rPr kumimoji="0" lang="ru-RU" sz="1800" b="0" i="0" u="none" strike="noStrike" kern="1200" cap="none" spc="0" normalizeH="0" baseline="0" noProof="0" dirty="0" err="1" smtClean="0">
                <a:ln>
                  <a:noFill/>
                </a:ln>
                <a:solidFill>
                  <a:schemeClr val="tx2"/>
                </a:solidFill>
                <a:effectLst/>
                <a:uLnTx/>
                <a:uFillTx/>
                <a:latin typeface="+mn-lt"/>
                <a:ea typeface="+mn-ea"/>
                <a:cs typeface="+mn-cs"/>
              </a:rPr>
              <a:t>массажер</a:t>
            </a:r>
            <a:r>
              <a:rPr kumimoji="0" lang="ru-RU" sz="1800" b="0" i="0" u="none" strike="noStrike" kern="1200" cap="none" spc="0" normalizeH="0" baseline="0" noProof="0" dirty="0" smtClean="0">
                <a:ln>
                  <a:noFill/>
                </a:ln>
                <a:solidFill>
                  <a:schemeClr val="tx2"/>
                </a:solidFill>
                <a:effectLst/>
                <a:uLnTx/>
                <a:uFillTx/>
                <a:latin typeface="+mn-lt"/>
                <a:ea typeface="+mn-ea"/>
                <a:cs typeface="+mn-cs"/>
              </a:rPr>
              <a:t> и для </a:t>
            </a:r>
            <a:r>
              <a:rPr kumimoji="0" lang="ru-RU" sz="1800" b="0" i="0" u="none" strike="noStrike" kern="1200" cap="none" spc="0" normalizeH="0" baseline="0" noProof="0" dirty="0" err="1" smtClean="0">
                <a:ln>
                  <a:noFill/>
                </a:ln>
                <a:solidFill>
                  <a:schemeClr val="tx2"/>
                </a:solidFill>
                <a:effectLst/>
                <a:uLnTx/>
                <a:uFillTx/>
                <a:latin typeface="+mn-lt"/>
                <a:ea typeface="+mn-ea"/>
                <a:cs typeface="+mn-cs"/>
              </a:rPr>
              <a:t>передвигания</a:t>
            </a:r>
            <a:r>
              <a:rPr kumimoji="0" lang="ru-RU" sz="1800" b="0" i="0" u="none" strike="noStrike" kern="1200" cap="none" spc="0" normalizeH="0" baseline="0" noProof="0" dirty="0" smtClean="0">
                <a:ln>
                  <a:noFill/>
                </a:ln>
                <a:solidFill>
                  <a:schemeClr val="tx2"/>
                </a:solidFill>
                <a:effectLst/>
                <a:uLnTx/>
                <a:uFillTx/>
                <a:latin typeface="+mn-lt"/>
                <a:ea typeface="+mn-ea"/>
                <a:cs typeface="+mn-cs"/>
              </a:rPr>
              <a:t> косточек.</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7"/>
          <p:cNvSpPr txBox="1">
            <a:spLocks noChangeArrowheads="1"/>
          </p:cNvSpPr>
          <p:nvPr/>
        </p:nvSpPr>
        <p:spPr>
          <a:xfrm>
            <a:off x="4857752" y="1571612"/>
            <a:ext cx="4038600" cy="428628"/>
          </a:xfrm>
          <a:prstGeom prst="rect">
            <a:avLst/>
          </a:prstGeom>
        </p:spPr>
        <p:txBody>
          <a:bodyPr/>
          <a:lstStyle/>
          <a:p>
            <a:pPr marL="342900" marR="0" lvl="0" indent="-342900" algn="ctr" defTabSz="914400" rtl="0" eaLnBrk="1" fontAlgn="auto" latinLnBrk="0" hangingPunct="1">
              <a:lnSpc>
                <a:spcPct val="80000"/>
              </a:lnSpc>
              <a:spcBef>
                <a:spcPct val="20000"/>
              </a:spcBef>
              <a:spcAft>
                <a:spcPts val="0"/>
              </a:spcAft>
              <a:buClr>
                <a:schemeClr val="accent1"/>
              </a:buClr>
              <a:buSzPct val="70000"/>
              <a:tabLst/>
              <a:defRPr/>
            </a:pPr>
            <a:r>
              <a:rPr kumimoji="0" lang="ru-RU" sz="2400" b="1" i="0" u="none" strike="noStrike" kern="1200" cap="none" spc="0" normalizeH="0" baseline="0" noProof="0" dirty="0" err="1" smtClean="0">
                <a:ln>
                  <a:noFill/>
                </a:ln>
                <a:solidFill>
                  <a:schemeClr val="tx2"/>
                </a:solidFill>
                <a:effectLst/>
                <a:uLnTx/>
                <a:uFillTx/>
                <a:latin typeface="+mn-lt"/>
                <a:ea typeface="+mn-ea"/>
                <a:cs typeface="+mn-cs"/>
              </a:rPr>
              <a:t>Пескография</a:t>
            </a:r>
            <a:endParaRPr kumimoji="0" lang="ru-RU"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ctr" defTabSz="914400" rtl="0" eaLnBrk="1" fontAlgn="auto" latinLnBrk="0" hangingPunct="1">
              <a:lnSpc>
                <a:spcPct val="80000"/>
              </a:lnSpc>
              <a:spcBef>
                <a:spcPct val="20000"/>
              </a:spcBef>
              <a:spcAft>
                <a:spcPts val="0"/>
              </a:spcAft>
              <a:buClr>
                <a:schemeClr val="accent1"/>
              </a:buClr>
              <a:buSzPct val="70000"/>
              <a:tabLst/>
              <a:defRPr/>
            </a:pPr>
            <a:endParaRPr kumimoji="0" lang="ru-RU" sz="2400" b="1"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6146" name="Picture 2" descr="F:\МОЁ ПОРТФОЛИО\SAM_5635.JPG"/>
          <p:cNvPicPr>
            <a:picLocks noChangeAspect="1" noChangeArrowheads="1"/>
          </p:cNvPicPr>
          <p:nvPr/>
        </p:nvPicPr>
        <p:blipFill>
          <a:blip r:embed="rId2" cstate="print"/>
          <a:srcRect/>
          <a:stretch>
            <a:fillRect/>
          </a:stretch>
        </p:blipFill>
        <p:spPr bwMode="auto">
          <a:xfrm>
            <a:off x="4714876" y="2357430"/>
            <a:ext cx="4143372" cy="3107529"/>
          </a:xfrm>
          <a:prstGeom prst="rect">
            <a:avLst/>
          </a:prstGeom>
          <a:noFill/>
        </p:spPr>
      </p:pic>
      <p:pic>
        <p:nvPicPr>
          <p:cNvPr id="6147" name="Picture 3" descr="F:\МОЁ ПОРТФОЛИО\SAM_5804.JPG"/>
          <p:cNvPicPr>
            <a:picLocks noChangeAspect="1" noChangeArrowheads="1"/>
          </p:cNvPicPr>
          <p:nvPr/>
        </p:nvPicPr>
        <p:blipFill>
          <a:blip r:embed="rId3" cstate="print"/>
          <a:srcRect l="9859" r="15492"/>
          <a:stretch>
            <a:fillRect/>
          </a:stretch>
        </p:blipFill>
        <p:spPr bwMode="auto">
          <a:xfrm>
            <a:off x="571472" y="2214554"/>
            <a:ext cx="3786214" cy="38040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3108" y="571480"/>
            <a:ext cx="4429156" cy="523220"/>
          </a:xfrm>
          <a:prstGeom prst="rect">
            <a:avLst/>
          </a:prstGeom>
          <a:noFill/>
        </p:spPr>
        <p:txBody>
          <a:bodyPr wrap="square" rtlCol="0">
            <a:spAutoFit/>
          </a:bodyPr>
          <a:lstStyle/>
          <a:p>
            <a:pPr algn="ctr"/>
            <a:r>
              <a:rPr lang="ru-RU" sz="2800" b="1" dirty="0" smtClean="0"/>
              <a:t>Игры с прищепками</a:t>
            </a:r>
            <a:endParaRPr lang="ru-RU" sz="2800" b="1" dirty="0"/>
          </a:p>
        </p:txBody>
      </p:sp>
      <p:pic>
        <p:nvPicPr>
          <p:cNvPr id="36866" name="Picture 2" descr="G:\DCIM\100PHOTO\SAM_5765.JPG"/>
          <p:cNvPicPr>
            <a:picLocks noChangeAspect="1" noChangeArrowheads="1"/>
          </p:cNvPicPr>
          <p:nvPr/>
        </p:nvPicPr>
        <p:blipFill>
          <a:blip r:embed="rId2" cstate="print"/>
          <a:srcRect/>
          <a:stretch>
            <a:fillRect/>
          </a:stretch>
        </p:blipFill>
        <p:spPr bwMode="auto">
          <a:xfrm>
            <a:off x="142844" y="1785926"/>
            <a:ext cx="4286280" cy="3214710"/>
          </a:xfrm>
          <a:prstGeom prst="rect">
            <a:avLst/>
          </a:prstGeom>
          <a:noFill/>
        </p:spPr>
      </p:pic>
      <p:pic>
        <p:nvPicPr>
          <p:cNvPr id="36867" name="Picture 3" descr="G:\DCIM\100PHOTO\SAM_5763.JPG"/>
          <p:cNvPicPr>
            <a:picLocks noChangeAspect="1" noChangeArrowheads="1"/>
          </p:cNvPicPr>
          <p:nvPr/>
        </p:nvPicPr>
        <p:blipFill>
          <a:blip r:embed="rId3" cstate="print"/>
          <a:srcRect/>
          <a:stretch>
            <a:fillRect/>
          </a:stretch>
        </p:blipFill>
        <p:spPr bwMode="auto">
          <a:xfrm>
            <a:off x="4595813" y="1714488"/>
            <a:ext cx="4381530" cy="328614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«Умный шнурок»</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3" name="Picture 6" descr="C:\Users\user\Desktop\SAM_5777.JPG"/>
          <p:cNvPicPr>
            <a:picLocks noChangeAspect="1" noChangeArrowheads="1"/>
          </p:cNvPicPr>
          <p:nvPr/>
        </p:nvPicPr>
        <p:blipFill>
          <a:blip r:embed="rId2" cstate="print"/>
          <a:srcRect/>
          <a:stretch>
            <a:fillRect/>
          </a:stretch>
        </p:blipFill>
        <p:spPr>
          <a:xfrm>
            <a:off x="428596" y="1714488"/>
            <a:ext cx="4038600" cy="3357574"/>
          </a:xfrm>
          <a:prstGeom prst="rect">
            <a:avLst/>
          </a:prstGeom>
          <a:noFill/>
        </p:spPr>
      </p:pic>
      <p:pic>
        <p:nvPicPr>
          <p:cNvPr id="4" name="Picture 7" descr="C:\Users\user\Desktop\SAM_5760.JPG"/>
          <p:cNvPicPr>
            <a:picLocks noChangeAspect="1" noChangeArrowheads="1"/>
          </p:cNvPicPr>
          <p:nvPr/>
        </p:nvPicPr>
        <p:blipFill>
          <a:blip r:embed="rId3" cstate="print"/>
          <a:srcRect/>
          <a:stretch>
            <a:fillRect/>
          </a:stretch>
        </p:blipFill>
        <p:spPr>
          <a:xfrm>
            <a:off x="4786312" y="928670"/>
            <a:ext cx="4000167" cy="2714643"/>
          </a:xfrm>
          <a:prstGeom prst="rect">
            <a:avLst/>
          </a:prstGeom>
          <a:noFill/>
        </p:spPr>
      </p:pic>
      <p:pic>
        <p:nvPicPr>
          <p:cNvPr id="5" name="Picture 8" descr="C:\Users\user\Desktop\SAM_5778.JPG"/>
          <p:cNvPicPr>
            <a:picLocks noChangeAspect="1" noChangeArrowheads="1"/>
          </p:cNvPicPr>
          <p:nvPr/>
        </p:nvPicPr>
        <p:blipFill>
          <a:blip r:embed="rId4" cstate="print"/>
          <a:srcRect/>
          <a:stretch>
            <a:fillRect/>
          </a:stretch>
        </p:blipFill>
        <p:spPr>
          <a:xfrm>
            <a:off x="4786314" y="3786190"/>
            <a:ext cx="4000529" cy="289952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Актуальность </a:t>
            </a:r>
          </a:p>
        </p:txBody>
      </p:sp>
      <p:sp>
        <p:nvSpPr>
          <p:cNvPr id="3" name="Rectangle 3"/>
          <p:cNvSpPr txBox="1">
            <a:spLocks noChangeArrowheads="1"/>
          </p:cNvSpPr>
          <p:nvPr/>
        </p:nvSpPr>
        <p:spPr>
          <a:xfrm>
            <a:off x="457200" y="1000108"/>
            <a:ext cx="8258204" cy="5126055"/>
          </a:xfrm>
          <a:prstGeom prst="rect">
            <a:avLst/>
          </a:prstGeom>
        </p:spPr>
        <p:txBody>
          <a:bodyPr/>
          <a:lstStyle/>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Уже давно ни для кого не секрет, что развитие мелкой моторики (гибкости и точности движений пальцев рук) и тактильной чувствительности - мощный стимул развития у детей восприятия, внимания, памяти, мышления и речи. Дети, у которых лучше развиты мелкие движения рук, имеют более развитый мозг, особен­но те его отделы, которые отвечают за речь. Пальцы рук наделены большим количеством рецепторов, посылающих импульсы в центральную нервную систему человека. Поэтому очень важно уже с самого раннего возраста развивать у ребёнка мелкую моторику.                                                                          Можно развивать гибкость пальчиков и тактильную чувствительность детей, организуя развивающие игры для детей при помощи обычных предметов  обихода  : пуговицы, , крышки, крупа, бельевые прищепки, бумага, и т.д.</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Уровень развития мелкой моторики – один из показателей интеллектуальной готовности к обучению. Обычно ребенок, имеющий высокий уровень развития мелкой моторики, умеет логически рассуждать, у него достаточно развиты память и внимание, связная речь. На кончиках детских пальчиков расположены нервные окончания, которые способствуют передаче огромного количества сигналов в мозговой центр, а это влияет на развитие ребенка в целом. Именно поэтому, актуальность мелкой моторики бесспорна. Все способы развития мелкой моторики оказывают благотворное воздействие на организм.</a:t>
            </a:r>
          </a:p>
          <a:p>
            <a:pPr marL="342900" marR="0" lvl="0" indent="-342900"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ru-RU" sz="16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defTabSz="914400" rtl="0" eaLnBrk="1" fontAlgn="auto" latinLnBrk="0" hangingPunct="1">
              <a:lnSpc>
                <a:spcPct val="80000"/>
              </a:lnSpc>
              <a:spcBef>
                <a:spcPct val="20000"/>
              </a:spcBef>
              <a:spcAft>
                <a:spcPts val="0"/>
              </a:spcAft>
              <a:buClr>
                <a:schemeClr val="accent1"/>
              </a:buClr>
              <a:buSzPct val="70000"/>
              <a:buFont typeface="Wingdings 2"/>
              <a:buChar char=""/>
              <a:tabLst/>
              <a:defRPr/>
            </a:pPr>
            <a:endParaRPr kumimoji="0" lang="ru-RU" sz="16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1000108"/>
            <a:ext cx="3857651" cy="369332"/>
          </a:xfrm>
          <a:prstGeom prst="rect">
            <a:avLst/>
          </a:prstGeom>
          <a:noFill/>
        </p:spPr>
        <p:txBody>
          <a:bodyPr wrap="square" rtlCol="0">
            <a:spAutoFit/>
          </a:bodyPr>
          <a:lstStyle/>
          <a:p>
            <a:r>
              <a:rPr lang="ru-RU" dirty="0" smtClean="0"/>
              <a:t>Сказка «Колобок на </a:t>
            </a:r>
            <a:r>
              <a:rPr lang="ru-RU" dirty="0" err="1" smtClean="0"/>
              <a:t>фланелеграфе</a:t>
            </a:r>
            <a:r>
              <a:rPr lang="ru-RU" dirty="0" smtClean="0"/>
              <a:t>»</a:t>
            </a:r>
            <a:endParaRPr lang="ru-RU" dirty="0"/>
          </a:p>
        </p:txBody>
      </p:sp>
      <p:sp>
        <p:nvSpPr>
          <p:cNvPr id="3" name="TextBox 2"/>
          <p:cNvSpPr txBox="1"/>
          <p:nvPr/>
        </p:nvSpPr>
        <p:spPr>
          <a:xfrm>
            <a:off x="5357818" y="857232"/>
            <a:ext cx="2571768" cy="369332"/>
          </a:xfrm>
          <a:prstGeom prst="rect">
            <a:avLst/>
          </a:prstGeom>
          <a:noFill/>
        </p:spPr>
        <p:txBody>
          <a:bodyPr wrap="square" rtlCol="0">
            <a:spAutoFit/>
          </a:bodyPr>
          <a:lstStyle/>
          <a:p>
            <a:r>
              <a:rPr lang="ru-RU" dirty="0" smtClean="0"/>
              <a:t>Пальчиковый театр</a:t>
            </a:r>
            <a:endParaRPr lang="ru-RU" dirty="0"/>
          </a:p>
        </p:txBody>
      </p:sp>
      <p:pic>
        <p:nvPicPr>
          <p:cNvPr id="7170" name="Picture 2" descr="F:\МОЁ ПОРТФОЛИО\SAM_5755.JPG"/>
          <p:cNvPicPr>
            <a:picLocks noChangeAspect="1" noChangeArrowheads="1"/>
          </p:cNvPicPr>
          <p:nvPr/>
        </p:nvPicPr>
        <p:blipFill>
          <a:blip r:embed="rId2" cstate="print"/>
          <a:srcRect/>
          <a:stretch>
            <a:fillRect/>
          </a:stretch>
        </p:blipFill>
        <p:spPr bwMode="auto">
          <a:xfrm>
            <a:off x="285720" y="1714488"/>
            <a:ext cx="4095747" cy="3071810"/>
          </a:xfrm>
          <a:prstGeom prst="rect">
            <a:avLst/>
          </a:prstGeom>
          <a:noFill/>
        </p:spPr>
      </p:pic>
      <p:pic>
        <p:nvPicPr>
          <p:cNvPr id="7171" name="Picture 3" descr="G:\DCIM\100PHOTO\SAM_5750.JPG"/>
          <p:cNvPicPr>
            <a:picLocks noChangeAspect="1" noChangeArrowheads="1"/>
          </p:cNvPicPr>
          <p:nvPr/>
        </p:nvPicPr>
        <p:blipFill>
          <a:blip r:embed="rId3" cstate="print"/>
          <a:srcRect/>
          <a:stretch>
            <a:fillRect/>
          </a:stretch>
        </p:blipFill>
        <p:spPr bwMode="auto">
          <a:xfrm>
            <a:off x="4619624" y="1643050"/>
            <a:ext cx="4381531" cy="328614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Результаты проекта</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Использование пальчиковой гимнастики вызвало положительную реакцию и интерес у детей, они с желанием выполняли упражнения, пользовались играми и пособиями в свободной деятельности.</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Возросла речевая активность детей, речь стала более эмоциональной, улучшилась память.</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800" b="0" i="0" u="none" strike="noStrike" kern="1200" cap="none" spc="0" normalizeH="0" baseline="0" noProof="0" smtClean="0">
                <a:ln>
                  <a:noFill/>
                </a:ln>
                <a:solidFill>
                  <a:schemeClr val="tx2"/>
                </a:solidFill>
                <a:effectLst/>
                <a:uLnTx/>
                <a:uFillTx/>
                <a:latin typeface="+mn-lt"/>
                <a:ea typeface="+mn-ea"/>
                <a:cs typeface="+mn-cs"/>
              </a:rPr>
              <a:t>Родители приняли участие в реализации проекта, начали использовать игры с различными материалами для развития мелкой моторики  дома.</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pitchFamily="2" charset="2"/>
              <a:buNone/>
              <a:tabLst/>
              <a:defRPr/>
            </a:pP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ru-RU" sz="24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Тема проекта выбрана с учетом возрастных особенностей детей и актуальностью проблемы.</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ru-RU" sz="24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Использование  нетрадиционной техники в изодеятельности  , пальчиковой  гимнастики и других пальчиковых игр вызвало интерес у детей, желание выполнять упражнения на развитие мелкой моторики</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r>
              <a:rPr kumimoji="0" lang="ru-RU" sz="24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Речевая активность детей возросла, их речь стала более ритмичной, эмоциональной.</a:t>
            </a:r>
          </a:p>
          <a:p>
            <a:pPr marL="342900" marR="0" lvl="0" indent="-342900" algn="l" defTabSz="914400" rtl="0" eaLnBrk="1" fontAlgn="auto" latinLnBrk="0" hangingPunct="1">
              <a:lnSpc>
                <a:spcPct val="90000"/>
              </a:lnSpc>
              <a:spcBef>
                <a:spcPct val="20000"/>
              </a:spcBef>
              <a:spcAft>
                <a:spcPts val="0"/>
              </a:spcAft>
              <a:buClr>
                <a:schemeClr val="accent1"/>
              </a:buClr>
              <a:buSzPct val="70000"/>
              <a:buFont typeface="Wingdings 2"/>
              <a:buChar char=""/>
              <a:tabLst/>
              <a:defRPr/>
            </a:pPr>
            <a:endParaRPr kumimoji="0" lang="ru-RU" sz="32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3"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Вывод </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Список литературы</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3"/>
          <p:cNvSpPr txBox="1">
            <a:spLocks noChangeArrowheads="1"/>
          </p:cNvSpPr>
          <p:nvPr/>
        </p:nvSpPr>
        <p:spPr>
          <a:xfrm>
            <a:off x="457200" y="1600200"/>
            <a:ext cx="8229600"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1. Лазаренко О.И. «Артикуляционно-пальчиковая гимнастика»</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2. </a:t>
            </a:r>
            <a:r>
              <a:rPr kumimoji="0" lang="ru-RU" sz="1800" b="0" i="0" u="none" strike="noStrike" kern="1200" cap="none" spc="0" normalizeH="0" baseline="0" noProof="0" dirty="0" err="1" smtClean="0">
                <a:ln>
                  <a:noFill/>
                </a:ln>
                <a:solidFill>
                  <a:schemeClr val="tx2"/>
                </a:solidFill>
                <a:effectLst/>
                <a:uLnTx/>
                <a:uFillTx/>
                <a:latin typeface="+mn-lt"/>
                <a:ea typeface="+mn-ea"/>
                <a:cs typeface="+mn-cs"/>
              </a:rPr>
              <a:t>Нищева</a:t>
            </a:r>
            <a:r>
              <a:rPr kumimoji="0" lang="ru-RU" sz="1800" b="0" i="0" u="none" strike="noStrike" kern="1200" cap="none" spc="0" normalizeH="0" baseline="0" noProof="0" dirty="0" smtClean="0">
                <a:ln>
                  <a:noFill/>
                </a:ln>
                <a:solidFill>
                  <a:schemeClr val="tx2"/>
                </a:solidFill>
                <a:effectLst/>
                <a:uLnTx/>
                <a:uFillTx/>
                <a:latin typeface="+mn-lt"/>
                <a:ea typeface="+mn-ea"/>
                <a:cs typeface="+mn-cs"/>
              </a:rPr>
              <a:t> Н.В. «Картотеки подвижных игр, упражнений, физкультминуток, пальчиковой гимнастики»</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3. </a:t>
            </a:r>
            <a:r>
              <a:rPr kumimoji="0" lang="ru-RU" sz="1800" b="0" i="0" u="none" strike="noStrike" kern="1200" cap="none" spc="0" normalizeH="0" baseline="0" noProof="0" dirty="0" err="1" smtClean="0">
                <a:ln>
                  <a:noFill/>
                </a:ln>
                <a:solidFill>
                  <a:schemeClr val="tx2"/>
                </a:solidFill>
                <a:effectLst/>
                <a:uLnTx/>
                <a:uFillTx/>
                <a:latin typeface="+mn-lt"/>
                <a:ea typeface="+mn-ea"/>
                <a:cs typeface="+mn-cs"/>
              </a:rPr>
              <a:t>Овчинникова</a:t>
            </a:r>
            <a:r>
              <a:rPr kumimoji="0" lang="ru-RU" sz="1800" b="0" i="0" u="none" strike="noStrike" kern="1200" cap="none" spc="0" normalizeH="0" baseline="0" noProof="0" dirty="0" smtClean="0">
                <a:ln>
                  <a:noFill/>
                </a:ln>
                <a:solidFill>
                  <a:schemeClr val="tx2"/>
                </a:solidFill>
                <a:effectLst/>
                <a:uLnTx/>
                <a:uFillTx/>
                <a:latin typeface="+mn-lt"/>
                <a:ea typeface="+mn-ea"/>
                <a:cs typeface="+mn-cs"/>
              </a:rPr>
              <a:t> Т.С. «Артикуляционная и пальчиковая гимнастика на занятиях в детском саду»</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kumimoji="0" lang="ru-RU" sz="1800" b="0" i="0" u="none" strike="noStrike" kern="1200" cap="none" spc="0" normalizeH="0" baseline="0" noProof="0" dirty="0" smtClean="0">
                <a:ln>
                  <a:noFill/>
                </a:ln>
                <a:solidFill>
                  <a:schemeClr val="tx2"/>
                </a:solidFill>
                <a:effectLst/>
                <a:uLnTx/>
                <a:uFillTx/>
                <a:latin typeface="+mn-lt"/>
                <a:ea typeface="+mn-ea"/>
                <a:cs typeface="+mn-cs"/>
              </a:rPr>
              <a:t>5. Ткаченко Т.А. «Физкультминутки для развития пальцевой моторики у дошкольников с нарушениями речи»</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2"/>
              <a:buChar char=""/>
              <a:tabLst/>
              <a:defRPr/>
            </a:pPr>
            <a:endParaRPr kumimoji="0" lang="ru-RU" sz="18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Спасибо за внимание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Цель и задачи проекта</a:t>
            </a:r>
          </a:p>
        </p:txBody>
      </p:sp>
      <p:sp>
        <p:nvSpPr>
          <p:cNvPr id="3" name="Rectangle 3"/>
          <p:cNvSpPr txBox="1">
            <a:spLocks noChangeArrowheads="1"/>
          </p:cNvSpPr>
          <p:nvPr/>
        </p:nvSpPr>
        <p:spPr>
          <a:xfrm>
            <a:off x="357158" y="1071546"/>
            <a:ext cx="8402638" cy="5572125"/>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1"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Цель:</a:t>
            </a: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 Развивать пальчиковую моторику рук используя традиционные и нетрадиционные методы ( изодеятельность), пальчиковые игры, направленные на развитие тонкой моторики</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1"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Задачи:</a:t>
            </a:r>
            <a:endPar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Подобрать для развития мелкой моторики пальчиковые игры, упражнения, практические задания, настольные игры, подготовить дидактический материал.</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Развить фантазию,  речь, мышление,  ориентировку в пространстве, память, внимание, усидчивость.</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Расширить знания детей о нетрадиционных  методах  изобразительной деятельности.( кляксография,  монотипия, рисование пальчиками, грратаж , рисование тычком,  ватными палочками и т. д)</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Развитие умения производить точные движения кистью и пальцами рук.</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Воспитывать  чувства симпатии к сверстникам, формировать единый детско-взрослый коллектив.</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Развивать познавательные способности,  психические процессы детей.      </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Обогащать детей  разнообразными сенсорными впечатлениями</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1600" b="0" i="0" u="none" strike="noStrike" kern="1200" cap="none" spc="0" normalizeH="0" baseline="0" noProof="0" smtClean="0">
                <a:ln>
                  <a:noFill/>
                </a:ln>
                <a:solidFill>
                  <a:schemeClr val="tx2"/>
                </a:solidFill>
                <a:effectLst/>
                <a:uLnTx/>
                <a:uFillTx/>
                <a:latin typeface="Times New Roman" pitchFamily="18" charset="0"/>
                <a:ea typeface="+mn-ea"/>
                <a:cs typeface="Times New Roman" pitchFamily="18" charset="0"/>
              </a:rPr>
              <a:t>Познакомить родителей с работой, которая проводится в группе по данной теме и её значении, привлечь их к совместной деятельности.</a:t>
            </a:r>
            <a:endParaRPr kumimoji="0" lang="ru-RU" sz="1600" b="0" i="0" u="none" strike="noStrike" kern="1200" cap="none" spc="0" normalizeH="0" baseline="0" noProof="0" dirty="0">
              <a:ln>
                <a:noFill/>
              </a:ln>
              <a:solidFill>
                <a:schemeClr val="tx2"/>
              </a:solidFill>
              <a:effectLst/>
              <a:uLnTx/>
              <a:uFillTx/>
              <a:latin typeface="Times New Roman" pitchFamily="18" charset="0"/>
              <a:ea typeface="+mn-ea"/>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Rot="1" noChangeArrowheads="1"/>
          </p:cNvSpPr>
          <p:nvPr/>
        </p:nvSpPr>
        <p:spPr>
          <a:xfrm>
            <a:off x="457200" y="274638"/>
            <a:ext cx="8229600" cy="72547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Гипотеза </a:t>
            </a:r>
          </a:p>
        </p:txBody>
      </p:sp>
      <p:sp>
        <p:nvSpPr>
          <p:cNvPr id="4" name="Rectangle 3"/>
          <p:cNvSpPr txBox="1">
            <a:spLocks noChangeArrowheads="1"/>
          </p:cNvSpPr>
          <p:nvPr/>
        </p:nvSpPr>
        <p:spPr>
          <a:xfrm>
            <a:off x="457200" y="1600201"/>
            <a:ext cx="8043890" cy="325756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Использованием  пальчиковой гимнастики можно добиться  развития мелкой моторики, лучшего понимания смысла речи детьми, речь детей станет более четкой, ритмичной, яркой. Возрастет их речевая активность, что создаст положительную предпосылку для развития связной речи у детей.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Подготовительный этап </a:t>
            </a:r>
          </a:p>
        </p:txBody>
      </p:sp>
      <p:sp>
        <p:nvSpPr>
          <p:cNvPr id="3" name="Rectangle 3"/>
          <p:cNvSpPr txBox="1">
            <a:spLocks noChangeArrowheads="1"/>
          </p:cNvSpPr>
          <p:nvPr/>
        </p:nvSpPr>
        <p:spPr>
          <a:xfrm>
            <a:off x="457200" y="1600200"/>
            <a:ext cx="4038600" cy="4525963"/>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2"/>
              <a:buChar char=""/>
              <a:tabLst/>
              <a:defRPr/>
            </a:pPr>
            <a:r>
              <a:rPr kumimoji="0" lang="ru-RU" sz="1800" b="1"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Изучение литературы по теме:</a:t>
            </a:r>
          </a:p>
          <a:p>
            <a:pPr marL="342900" marR="0" lvl="1" indent="-342900" algn="l" defTabSz="914400" rtl="0" eaLnBrk="1" fontAlgn="auto" latinLnBrk="0" hangingPunct="1">
              <a:lnSpc>
                <a:spcPct val="80000"/>
              </a:lnSpc>
              <a:spcBef>
                <a:spcPct val="20000"/>
              </a:spcBef>
              <a:spcAft>
                <a:spcPts val="0"/>
              </a:spcAft>
              <a:buClr>
                <a:schemeClr val="hlink"/>
              </a:buClr>
              <a:buSzPct val="70000"/>
              <a:buFont typeface="Wingdings 2"/>
              <a:buChar char=""/>
              <a:tabLst/>
              <a:defRPr/>
            </a:pP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Была  подобрана и </a:t>
            </a:r>
            <a:r>
              <a:rPr kumimoji="0" lang="ru-RU" sz="18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узучена</a:t>
            </a: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научно-методическая литературы по данной теме: Познакомилась с исследованиями  М.М. Кольцовой, Б.И. </a:t>
            </a:r>
            <a:r>
              <a:rPr kumimoji="0" lang="ru-RU" sz="18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Пинского</a:t>
            </a: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Л.В. </a:t>
            </a:r>
            <a:r>
              <a:rPr kumimoji="0" lang="ru-RU" sz="18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Антаковой-Фоминой</a:t>
            </a: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о связи интеллектуального развития и моторики пальцев рук;           Лазаренко О.И. «</a:t>
            </a:r>
            <a:r>
              <a:rPr kumimoji="0" lang="ru-RU" sz="18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Артикуляционно</a:t>
            </a: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пальчиковая гимнастика»                                                                                                             </a:t>
            </a:r>
            <a:r>
              <a:rPr kumimoji="0" lang="ru-RU" sz="1800" b="0" i="0" u="none" strike="noStrike" kern="1200" cap="none" spc="0" normalizeH="0" baseline="0" noProof="0" dirty="0" err="1" smtClean="0">
                <a:ln>
                  <a:noFill/>
                </a:ln>
                <a:solidFill>
                  <a:schemeClr val="tx2"/>
                </a:solidFill>
                <a:effectLst/>
                <a:uLnTx/>
                <a:uFillTx/>
                <a:latin typeface="Times New Roman" pitchFamily="18" charset="0"/>
                <a:ea typeface="+mn-ea"/>
                <a:cs typeface="Times New Roman" pitchFamily="18" charset="0"/>
              </a:rPr>
              <a:t>Нищева</a:t>
            </a:r>
            <a:r>
              <a:rPr kumimoji="0" lang="ru-RU" sz="1800" b="0" i="0" u="none" strike="noStrike" kern="1200" cap="none" spc="0" normalizeH="0" baseline="0" noProof="0" dirty="0" smtClean="0">
                <a:ln>
                  <a:noFill/>
                </a:ln>
                <a:solidFill>
                  <a:schemeClr val="tx2"/>
                </a:solidFill>
                <a:effectLst/>
                <a:uLnTx/>
                <a:uFillTx/>
                <a:latin typeface="Times New Roman" pitchFamily="18" charset="0"/>
                <a:ea typeface="+mn-ea"/>
                <a:cs typeface="Times New Roman" pitchFamily="18" charset="0"/>
              </a:rPr>
              <a:t>  Н.В.  « Картотеки подвижных игр, упражнений, физкультминуток, пальчиковой гимнастики.</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2"/>
              <a:buChar char=""/>
              <a:tabLst/>
              <a:defRPr/>
            </a:pPr>
            <a:endParaRPr kumimoji="0" lang="ru-RU" sz="2000" b="1"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4" name="Picture 5"/>
          <p:cNvPicPr>
            <a:picLocks noChangeAspect="1" noChangeArrowheads="1"/>
          </p:cNvPicPr>
          <p:nvPr/>
        </p:nvPicPr>
        <p:blipFill>
          <a:blip r:embed="rId2" cstate="print"/>
          <a:srcRect/>
          <a:stretch>
            <a:fillRect/>
          </a:stretch>
        </p:blipFill>
        <p:spPr>
          <a:xfrm>
            <a:off x="5286380" y="1428736"/>
            <a:ext cx="3394075" cy="452596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Родительское собрание </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3"/>
          <p:cNvSpPr txBox="1">
            <a:spLocks noChangeArrowheads="1"/>
          </p:cNvSpPr>
          <p:nvPr/>
        </p:nvSpPr>
        <p:spPr>
          <a:xfrm>
            <a:off x="214282" y="1571612"/>
            <a:ext cx="4281518" cy="4554551"/>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2"/>
              <a:buChar char=""/>
              <a:tabLst/>
              <a:defRPr/>
            </a:pPr>
            <a:r>
              <a:rPr kumimoji="0" lang="ru-RU" sz="2000" b="0" i="0" u="none" strike="noStrike" kern="1200" cap="none" spc="0" normalizeH="0" baseline="0" noProof="0" dirty="0" smtClean="0">
                <a:ln>
                  <a:noFill/>
                </a:ln>
                <a:solidFill>
                  <a:schemeClr val="tx2"/>
                </a:solidFill>
                <a:effectLst/>
                <a:uLnTx/>
                <a:uFillTx/>
                <a:latin typeface="+mn-lt"/>
                <a:ea typeface="+mn-ea"/>
                <a:cs typeface="+mn-cs"/>
              </a:rPr>
              <a:t>Тема «Ловкие пальчики. Развитие мелкой моторики» </a:t>
            </a:r>
          </a:p>
          <a:p>
            <a:pPr marL="342900" marR="0" lvl="0" indent="-342900" algn="l" defTabSz="914400" rtl="0" eaLnBrk="1" fontAlgn="auto" latinLnBrk="0" hangingPunct="1">
              <a:lnSpc>
                <a:spcPct val="80000"/>
              </a:lnSpc>
              <a:spcBef>
                <a:spcPct val="20000"/>
              </a:spcBef>
              <a:spcAft>
                <a:spcPts val="0"/>
              </a:spcAft>
              <a:buClr>
                <a:schemeClr val="accent1"/>
              </a:buClr>
              <a:buSzPct val="70000"/>
              <a:buFont typeface="Wingdings" pitchFamily="2" charset="2"/>
              <a:buNone/>
              <a:tabLst/>
              <a:defRPr/>
            </a:pPr>
            <a:r>
              <a:rPr lang="ru-RU" sz="2000" dirty="0" smtClean="0">
                <a:solidFill>
                  <a:schemeClr val="tx2"/>
                </a:solidFill>
              </a:rPr>
              <a:t>На собрание был приглашён учитель, где мы затронули тему по мелкой моторики, я</a:t>
            </a:r>
            <a:r>
              <a:rPr kumimoji="0" lang="ru-RU" sz="2000" b="0" i="0" u="none" strike="noStrike" kern="1200" cap="none" spc="0" normalizeH="0" baseline="0" noProof="0" dirty="0" smtClean="0">
                <a:ln>
                  <a:noFill/>
                </a:ln>
                <a:solidFill>
                  <a:schemeClr val="tx2"/>
                </a:solidFill>
                <a:effectLst/>
                <a:uLnTx/>
                <a:uFillTx/>
                <a:latin typeface="+mn-lt"/>
                <a:ea typeface="+mn-ea"/>
                <a:cs typeface="+mn-cs"/>
              </a:rPr>
              <a:t> рассказала о значимости развития мелкой мускулатуры рук, связи с речевым развитием .Были продемонстрированы фрагменты пальчиковой гимнастики с детьми, игры и пособия, используемые на занятиях и в свободной деятельности в детском саду, даны рекомендации по организации среды для развития мелкой моторики в домашних условиях.</a:t>
            </a:r>
          </a:p>
        </p:txBody>
      </p:sp>
      <p:pic>
        <p:nvPicPr>
          <p:cNvPr id="4" name="Picture 5" descr="C:\Users\user\Desktop\МОЁ ПОРТФОЛИО\SAM_5748.JPG"/>
          <p:cNvPicPr>
            <a:picLocks noChangeAspect="1" noChangeArrowheads="1"/>
          </p:cNvPicPr>
          <p:nvPr/>
        </p:nvPicPr>
        <p:blipFill>
          <a:blip r:embed="rId2" cstate="print"/>
          <a:srcRect/>
          <a:stretch>
            <a:fillRect/>
          </a:stretch>
        </p:blipFill>
        <p:spPr>
          <a:xfrm>
            <a:off x="4498975" y="1857375"/>
            <a:ext cx="4430713" cy="3643313"/>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571472" y="142852"/>
            <a:ext cx="8043890" cy="79693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Создание картотеки пальчиковой гимнастики по лексическим темам</a:t>
            </a:r>
          </a:p>
        </p:txBody>
      </p:sp>
      <p:graphicFrame>
        <p:nvGraphicFramePr>
          <p:cNvPr id="3" name="Таблица 2"/>
          <p:cNvGraphicFramePr>
            <a:graphicFrameLocks noGrp="1"/>
          </p:cNvGraphicFramePr>
          <p:nvPr/>
        </p:nvGraphicFramePr>
        <p:xfrm>
          <a:off x="285721" y="857234"/>
          <a:ext cx="8643997" cy="5683816"/>
        </p:xfrm>
        <a:graphic>
          <a:graphicData uri="http://schemas.openxmlformats.org/drawingml/2006/table">
            <a:tbl>
              <a:tblPr/>
              <a:tblGrid>
                <a:gridCol w="3171946"/>
                <a:gridCol w="2947267"/>
                <a:gridCol w="2524784"/>
              </a:tblGrid>
              <a:tr h="207817">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мероприятие</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pitchFamily="18" charset="0"/>
                          <a:ea typeface="Times New Roman"/>
                          <a:cs typeface="Times New Roman" pitchFamily="18" charset="0"/>
                        </a:rPr>
                        <a:t>цель</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solidFill>
                            <a:srgbClr val="000000"/>
                          </a:solidFill>
                          <a:latin typeface="Times New Roman" pitchFamily="18" charset="0"/>
                          <a:ea typeface="Times New Roman"/>
                          <a:cs typeface="Times New Roman" pitchFamily="18" charset="0"/>
                        </a:rPr>
                        <a:t> сроки</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33">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Изучение литературы по теме.</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Получить необходимые знания и умения.</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сентябрь</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33">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Составление картотеки игр для развития мелкой моторки</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Распределить игры по лексическим темам</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сентябрь</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550">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Разработка перспективного плана работы по развитию мелкой моторики на текущий учебный год</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Разработать практические мероприятия на период проекта.</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сентябрь</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33">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Анкетирование родителей.</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Выявление компетентности родителей по данной проблеме.</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3 неделя сентября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33">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Обследование детей.</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Выявление уровня развития мелкой моторики.</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1-2 недели сентября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101">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-Экспериментальная деятельность:    Познание свойств: предметов быта, природного материала (орехи, фасоль, крупа, мука, прищепки пластиковые крышки, бумага)</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Формирование сенсорных  представлений, развитие познавательно-исследовательской деятельности.</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всего срока обучения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066">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-выполнение продуктивной деятельности (нетрадиционные техники) «Веселые картины», «Узоры на подносе» и т. д.</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Приобщение к изобразительному искусству .</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всего срока обучения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33">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Использование методов </a:t>
                      </a:r>
                      <a:r>
                        <a:rPr lang="ru-RU" sz="1100" dirty="0" err="1">
                          <a:solidFill>
                            <a:srgbClr val="000000"/>
                          </a:solidFill>
                          <a:latin typeface="Times New Roman" pitchFamily="18" charset="0"/>
                          <a:ea typeface="Times New Roman"/>
                          <a:cs typeface="Times New Roman" pitchFamily="18" charset="0"/>
                        </a:rPr>
                        <a:t>Су-джок</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Укрепление здоровья при помощи нетрадиционных техник</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всего срока обучения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4">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Изучение пальчиковых игр</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Тренировка пальцев рук, развитие внимания,  воображения.</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всего срока обучения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066">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Выявление результатов деятельности по проекту (диагностическое обследование детей).</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100">
                        <a:latin typeface="Times New Roman" pitchFamily="18" charset="0"/>
                        <a:ea typeface="Times New Roman"/>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Май</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8066">
                <a:tc>
                  <a:txBody>
                    <a:bodyPr/>
                    <a:lstStyle/>
                    <a:p>
                      <a:pPr>
                        <a:lnSpc>
                          <a:spcPct val="115000"/>
                        </a:lnSpc>
                        <a:spcAft>
                          <a:spcPts val="0"/>
                        </a:spcAft>
                      </a:pPr>
                      <a:r>
                        <a:rPr lang="ru-RU" sz="1100">
                          <a:solidFill>
                            <a:srgbClr val="000000"/>
                          </a:solidFill>
                          <a:latin typeface="Times New Roman" pitchFamily="18" charset="0"/>
                          <a:ea typeface="Times New Roman"/>
                          <a:cs typeface="Times New Roman" pitchFamily="18" charset="0"/>
                        </a:rPr>
                        <a:t>Оформление наглядно – информационного и консультативного материала для родителей.</a:t>
                      </a:r>
                      <a:endParaRPr lang="ru-RU" sz="110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100">
                        <a:latin typeface="Times New Roman" pitchFamily="18" charset="0"/>
                        <a:ea typeface="Times New Roman"/>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всего срока обучения</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5634">
                <a:tc>
                  <a:txBody>
                    <a:bodyPr/>
                    <a:lstStyle/>
                    <a:p>
                      <a:pP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Привлечение родителей к участию в реализации проекта.</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ru-RU" sz="1100">
                        <a:latin typeface="Times New Roman" pitchFamily="18" charset="0"/>
                        <a:ea typeface="Times New Roman"/>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a:solidFill>
                            <a:srgbClr val="000000"/>
                          </a:solidFill>
                          <a:latin typeface="Times New Roman" pitchFamily="18" charset="0"/>
                          <a:ea typeface="Times New Roman"/>
                          <a:cs typeface="Times New Roman" pitchFamily="18" charset="0"/>
                        </a:rPr>
                        <a:t>В течение года</a:t>
                      </a:r>
                      <a:endParaRPr lang="ru-RU" sz="1100" dirty="0">
                        <a:latin typeface="Times New Roman" pitchFamily="18" charset="0"/>
                        <a:ea typeface="Calibri"/>
                        <a:cs typeface="Times New Roman" pitchFamily="18" charset="0"/>
                      </a:endParaRPr>
                    </a:p>
                  </a:txBody>
                  <a:tcPr marL="26402" marR="264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2071670" y="357166"/>
            <a:ext cx="5329246" cy="72547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Основной этап</a:t>
            </a:r>
            <a:r>
              <a:rPr kumimoji="0" lang="ru-RU" sz="40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
            </a:r>
            <a:br>
              <a:rPr kumimoji="0" lang="ru-RU" sz="40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br>
            <a:endParaRPr kumimoji="0" lang="ru-RU" sz="40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5"/>
          <p:cNvSpPr txBox="1">
            <a:spLocks noChangeArrowheads="1"/>
          </p:cNvSpPr>
          <p:nvPr/>
        </p:nvSpPr>
        <p:spPr>
          <a:xfrm>
            <a:off x="500034" y="1000108"/>
            <a:ext cx="7829576" cy="114300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800" b="0" i="0" u="none" strike="noStrike" kern="1200" cap="none" spc="0" normalizeH="0" baseline="0" noProof="0" dirty="0" smtClean="0">
                <a:ln>
                  <a:noFill/>
                </a:ln>
                <a:solidFill>
                  <a:schemeClr val="tx2"/>
                </a:solidFill>
                <a:effectLst/>
                <a:uLnTx/>
                <a:uFillTx/>
                <a:latin typeface="+mn-lt"/>
                <a:ea typeface="+mn-ea"/>
                <a:cs typeface="+mn-cs"/>
              </a:rPr>
              <a:t>Информационный стенд для родителей с рекомендациями .</a:t>
            </a:r>
          </a:p>
        </p:txBody>
      </p:sp>
      <p:pic>
        <p:nvPicPr>
          <p:cNvPr id="1026" name="Picture 2" descr="F:\МОЁ ПОРТФОЛИО\SAM_5806.JPG"/>
          <p:cNvPicPr>
            <a:picLocks noChangeAspect="1" noChangeArrowheads="1"/>
          </p:cNvPicPr>
          <p:nvPr/>
        </p:nvPicPr>
        <p:blipFill>
          <a:blip r:embed="rId2" cstate="print">
            <a:lum bright="10000" contrast="20000"/>
          </a:blip>
          <a:srcRect b="10900"/>
          <a:stretch>
            <a:fillRect/>
          </a:stretch>
        </p:blipFill>
        <p:spPr bwMode="auto">
          <a:xfrm>
            <a:off x="1142976" y="2214554"/>
            <a:ext cx="6715172" cy="448741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Rot="1" noChangeArrowheads="1"/>
          </p:cNvSpPr>
          <p:nvPr/>
        </p:nvSpPr>
        <p:spPr>
          <a:xfrm>
            <a:off x="1142976" y="285728"/>
            <a:ext cx="6758006" cy="72547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smtClean="0">
                <a:ln>
                  <a:noFill/>
                </a:ln>
                <a:solidFill>
                  <a:schemeClr val="tx2"/>
                </a:solidFill>
                <a:effectLst>
                  <a:reflection blurRad="12700" stA="48000" endA="300" endPos="55000" dir="5400000" sy="-90000" algn="bl" rotWithShape="0"/>
                </a:effectLst>
                <a:uLnTx/>
                <a:uFillTx/>
                <a:latin typeface="+mj-lt"/>
                <a:ea typeface="+mj-ea"/>
                <a:cs typeface="+mj-cs"/>
              </a:rPr>
              <a:t>Пальчиковая гимнастика</a:t>
            </a:r>
            <a:endParaRPr kumimoji="0" lang="ru-RU" sz="3600"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endParaRPr>
          </a:p>
        </p:txBody>
      </p:sp>
      <p:sp>
        <p:nvSpPr>
          <p:cNvPr id="3" name="Rectangle 4"/>
          <p:cNvSpPr txBox="1">
            <a:spLocks noChangeArrowheads="1"/>
          </p:cNvSpPr>
          <p:nvPr/>
        </p:nvSpPr>
        <p:spPr>
          <a:xfrm>
            <a:off x="457200" y="1600200"/>
            <a:ext cx="4038600" cy="45259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ru-RU" sz="2400" b="0" i="0" u="none" strike="noStrike" kern="1200" cap="none" spc="0" normalizeH="0" baseline="0" noProof="0" smtClean="0">
                <a:ln>
                  <a:noFill/>
                </a:ln>
                <a:solidFill>
                  <a:schemeClr val="tx2"/>
                </a:solidFill>
                <a:effectLst/>
                <a:uLnTx/>
                <a:uFillTx/>
                <a:latin typeface="+mn-lt"/>
                <a:ea typeface="+mn-ea"/>
                <a:cs typeface="+mn-cs"/>
              </a:rPr>
              <a:t>Проводится как часть занятия, используется как физкультминутка на занятиях, индивидуальной работе, на прогулке.</a:t>
            </a:r>
            <a:r>
              <a:rPr kumimoji="0" lang="ru-RU" sz="2800" b="0" i="0" u="none" strike="noStrike" kern="1200" cap="none" spc="0" normalizeH="0" baseline="0" noProof="0" smtClean="0">
                <a:ln>
                  <a:noFill/>
                </a:ln>
                <a:solidFill>
                  <a:schemeClr val="tx2"/>
                </a:solidFill>
                <a:effectLst/>
                <a:uLnTx/>
                <a:uFillTx/>
                <a:latin typeface="+mn-lt"/>
                <a:ea typeface="+mn-ea"/>
                <a:cs typeface="+mn-cs"/>
              </a:rPr>
              <a:t>  и т.д</a:t>
            </a:r>
            <a:endParaRPr kumimoji="0" lang="ru-RU" sz="2800" b="0" i="0" u="none" strike="noStrike" kern="1200" cap="none" spc="0" normalizeH="0" baseline="0" noProof="0" dirty="0" smtClean="0">
              <a:ln>
                <a:noFill/>
              </a:ln>
              <a:solidFill>
                <a:schemeClr val="tx2"/>
              </a:solidFill>
              <a:effectLst/>
              <a:uLnTx/>
              <a:uFillTx/>
              <a:latin typeface="+mn-lt"/>
              <a:ea typeface="+mn-ea"/>
              <a:cs typeface="+mn-cs"/>
            </a:endParaRPr>
          </a:p>
        </p:txBody>
      </p:sp>
      <p:pic>
        <p:nvPicPr>
          <p:cNvPr id="4" name="Picture 5" descr="C:\Users\user\Desktop\МОЁ ПОРТФОЛИО\SAM_5745.JPG"/>
          <p:cNvPicPr>
            <a:picLocks noChangeAspect="1" noChangeArrowheads="1"/>
          </p:cNvPicPr>
          <p:nvPr/>
        </p:nvPicPr>
        <p:blipFill>
          <a:blip r:embed="rId2" cstate="print"/>
          <a:srcRect/>
          <a:stretch>
            <a:fillRect/>
          </a:stretch>
        </p:blipFill>
        <p:spPr>
          <a:xfrm>
            <a:off x="4643438" y="1857364"/>
            <a:ext cx="4257675" cy="3643312"/>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67</TotalTime>
  <Words>784</Words>
  <Application>Microsoft Office PowerPoint</Application>
  <PresentationFormat>Экран (4:3)</PresentationFormat>
  <Paragraphs>121</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Трек</vt:lpstr>
      <vt:lpstr>Презентация к проекту «Ловкие пальчики»  Развитие мелкой моторики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user</cp:lastModifiedBy>
  <cp:revision>13</cp:revision>
  <dcterms:created xsi:type="dcterms:W3CDTF">2016-02-16T10:04:04Z</dcterms:created>
  <dcterms:modified xsi:type="dcterms:W3CDTF">2016-11-20T07:34:48Z</dcterms:modified>
</cp:coreProperties>
</file>